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2" r:id="rId6"/>
    <p:sldId id="263" r:id="rId7"/>
    <p:sldId id="264" r:id="rId8"/>
    <p:sldId id="260" r:id="rId9"/>
    <p:sldId id="261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>
      <p:cViewPr varScale="1">
        <p:scale>
          <a:sx n="79" d="100"/>
          <a:sy n="79" d="100"/>
        </p:scale>
        <p:origin x="-84" y="-80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0" y="-7938"/>
            <a:ext cx="12192000" cy="6865938"/>
            <a:chOff x="0" y="-8467"/>
            <a:chExt cx="12192000" cy="6866467"/>
          </a:xfrm>
        </p:grpSpPr>
        <p:cxnSp>
          <p:nvCxnSpPr>
            <p:cNvPr id="5" name="Straight Connector 31"/>
            <p:cNvCxnSpPr/>
            <p:nvPr/>
          </p:nvCxnSpPr>
          <p:spPr>
            <a:xfrm>
              <a:off x="9371013" y="-528"/>
              <a:ext cx="1219200" cy="6858528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20"/>
            <p:cNvCxnSpPr/>
            <p:nvPr/>
          </p:nvCxnSpPr>
          <p:spPr>
            <a:xfrm flipH="1">
              <a:off x="7424738" y="3681168"/>
              <a:ext cx="4764087" cy="3176832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Rectangle 23"/>
            <p:cNvSpPr/>
            <p:nvPr/>
          </p:nvSpPr>
          <p:spPr>
            <a:xfrm>
              <a:off x="9182100" y="-8467"/>
              <a:ext cx="3006725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25"/>
            <p:cNvSpPr/>
            <p:nvPr/>
          </p:nvSpPr>
          <p:spPr>
            <a:xfrm>
              <a:off x="9602788" y="-8467"/>
              <a:ext cx="2589212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Isosceles Triangle 26"/>
            <p:cNvSpPr/>
            <p:nvPr/>
          </p:nvSpPr>
          <p:spPr>
            <a:xfrm>
              <a:off x="8932863" y="3047706"/>
              <a:ext cx="3259137" cy="3810294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27"/>
            <p:cNvSpPr/>
            <p:nvPr/>
          </p:nvSpPr>
          <p:spPr>
            <a:xfrm>
              <a:off x="9334500" y="-8467"/>
              <a:ext cx="2854325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28"/>
            <p:cNvSpPr/>
            <p:nvPr/>
          </p:nvSpPr>
          <p:spPr>
            <a:xfrm>
              <a:off x="10898188" y="-8467"/>
              <a:ext cx="1290637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Rectangle 29"/>
            <p:cNvSpPr/>
            <p:nvPr/>
          </p:nvSpPr>
          <p:spPr>
            <a:xfrm>
              <a:off x="10939463" y="-8467"/>
              <a:ext cx="1249362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Isosceles Triangle 30"/>
            <p:cNvSpPr/>
            <p:nvPr/>
          </p:nvSpPr>
          <p:spPr>
            <a:xfrm>
              <a:off x="10371138" y="3589086"/>
              <a:ext cx="1817687" cy="326891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Isosceles Triangle 18"/>
            <p:cNvSpPr/>
            <p:nvPr/>
          </p:nvSpPr>
          <p:spPr>
            <a:xfrm rot="10800000">
              <a:off x="0" y="-528"/>
              <a:ext cx="842963" cy="5666225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D93A26-F357-4C02-A6B9-6D75AB044C05}" type="datetimeFigureOut">
              <a:rPr lang="en-US"/>
              <a:pPr>
                <a:defRPr/>
              </a:pPr>
              <a:t>5/7/2013</a:t>
            </a:fld>
            <a:endParaRPr lang="en-US"/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75EC41-23F5-47CF-8B3D-3FD77EFD6E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C391E3-2ED2-45A3-B0FC-9CED41DA225A}" type="datetimeFigureOut">
              <a:rPr lang="en-US"/>
              <a:pPr>
                <a:defRPr/>
              </a:pPr>
              <a:t>5/7/2013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7C8FFD-ECEF-4270-BD9D-67530C7C40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849641-9DB5-43EE-AEF2-1A46359A5E39}" type="datetimeFigureOut">
              <a:rPr lang="en-US"/>
              <a:pPr>
                <a:defRPr/>
              </a:pPr>
              <a:t>5/7/2013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58E6C7-3084-426A-90BE-B2230768B7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5313E2-BA5E-45CD-8DDC-0FA0AD488553}" type="datetimeFigureOut">
              <a:rPr lang="en-US"/>
              <a:pPr>
                <a:defRPr/>
              </a:pPr>
              <a:t>5/7/2013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66AB8D-D8DB-4ADA-8F1D-F77CBC0A3A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2AACEB-8FC6-4BBC-9524-7FE9B36D8A71}" type="datetimeFigureOut">
              <a:rPr lang="en-US"/>
              <a:pPr>
                <a:defRPr/>
              </a:pPr>
              <a:t>5/7/2013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2F8687-95BE-4500-9D35-60691EE81C2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1BF2AC-820F-47A7-9C3B-0E3716CDA169}" type="datetimeFigureOut">
              <a:rPr lang="en-US"/>
              <a:pPr>
                <a:defRPr/>
              </a:pPr>
              <a:t>5/7/2013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B208D1-60CD-4F99-8F71-6866B3D5BE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FAED95-92C6-47CA-9ABD-0579FC5B0FE8}" type="datetimeFigureOut">
              <a:rPr lang="en-US"/>
              <a:pPr>
                <a:defRPr/>
              </a:pPr>
              <a:t>5/7/2013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EBB1F5-5F82-40DB-9CD5-E34D968B964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47BFC3-B52D-4D03-95DE-7D9C67447EA7}" type="datetimeFigureOut">
              <a:rPr lang="en-US"/>
              <a:pPr>
                <a:defRPr/>
              </a:pPr>
              <a:t>5/7/2013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FF8E9B-E965-414E-8577-E635A3B84A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46F00E-BAC6-413B-87E9-63AC1DEA0A1F}" type="datetimeFigureOut">
              <a:rPr lang="en-US"/>
              <a:pPr>
                <a:defRPr/>
              </a:pPr>
              <a:t>5/7/2013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3F0C50-1B8D-4501-B60A-BC5DFEEB55C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A29256-5E5C-4CF4-95D2-A85EE59D5D9D}" type="datetimeFigureOut">
              <a:rPr lang="en-US"/>
              <a:pPr>
                <a:defRPr/>
              </a:pPr>
              <a:t>5/7/2013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C0B82B-1B92-4458-8772-E0C923E1B2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9"/>
          <p:cNvSpPr txBox="1"/>
          <p:nvPr/>
        </p:nvSpPr>
        <p:spPr>
          <a:xfrm>
            <a:off x="541338" y="790575"/>
            <a:ext cx="609600" cy="584200"/>
          </a:xfrm>
          <a:prstGeom prst="rect">
            <a:avLst/>
          </a:prstGeom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sz="800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ea typeface="+mn-ea"/>
              </a:rPr>
              <a:t>“</a:t>
            </a:r>
          </a:p>
        </p:txBody>
      </p:sp>
      <p:sp>
        <p:nvSpPr>
          <p:cNvPr id="6" name="TextBox 21"/>
          <p:cNvSpPr txBox="1"/>
          <p:nvPr/>
        </p:nvSpPr>
        <p:spPr>
          <a:xfrm>
            <a:off x="8893175" y="2886075"/>
            <a:ext cx="609600" cy="585788"/>
          </a:xfrm>
          <a:prstGeom prst="rect">
            <a:avLst/>
          </a:prstGeom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sz="800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ea typeface="+mn-ea"/>
              </a:rPr>
              <a:t>”</a:t>
            </a:r>
            <a:endParaRPr kumimoji="0"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  <a:ea typeface="+mn-ea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9972F6-A311-402F-8C14-E76C70CDFEBE}" type="datetimeFigureOut">
              <a:rPr lang="en-US"/>
              <a:pPr>
                <a:defRPr/>
              </a:pPr>
              <a:t>5/7/2013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DED153-F50D-42BF-ADD4-375E296137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A7BFB2-72DC-4A33-A522-68FA0F9C92C2}" type="datetimeFigureOut">
              <a:rPr lang="en-US"/>
              <a:pPr>
                <a:defRPr/>
              </a:pPr>
              <a:t>5/7/2013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8EDD34-7B93-4058-9E19-0F350929E0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23"/>
          <p:cNvSpPr txBox="1"/>
          <p:nvPr/>
        </p:nvSpPr>
        <p:spPr>
          <a:xfrm>
            <a:off x="541338" y="790575"/>
            <a:ext cx="609600" cy="584200"/>
          </a:xfrm>
          <a:prstGeom prst="rect">
            <a:avLst/>
          </a:prstGeom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sz="800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ea typeface="+mn-ea"/>
              </a:rPr>
              <a:t>“</a:t>
            </a:r>
          </a:p>
        </p:txBody>
      </p:sp>
      <p:sp>
        <p:nvSpPr>
          <p:cNvPr id="6" name="TextBox 24"/>
          <p:cNvSpPr txBox="1"/>
          <p:nvPr/>
        </p:nvSpPr>
        <p:spPr>
          <a:xfrm>
            <a:off x="8893175" y="2886075"/>
            <a:ext cx="609600" cy="585788"/>
          </a:xfrm>
          <a:prstGeom prst="rect">
            <a:avLst/>
          </a:prstGeom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sz="800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ea typeface="+mn-ea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EA92BD-9A35-4BA2-A883-095E3CFAE8E7}" type="datetimeFigureOut">
              <a:rPr lang="en-US"/>
              <a:pPr>
                <a:defRPr/>
              </a:pPr>
              <a:t>5/7/2013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908904-5D80-41A6-93C6-2FC5FECA5C3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4D3CF9-B1C0-4680-B375-F4F1B82F462B}" type="datetimeFigureOut">
              <a:rPr lang="en-US"/>
              <a:pPr>
                <a:defRPr/>
              </a:pPr>
              <a:t>5/7/2013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0D0EE7-7794-4691-868D-F9BB6B807D6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59504C-73CD-4EA8-BCCF-8B04315F4031}" type="datetimeFigureOut">
              <a:rPr lang="en-US"/>
              <a:pPr>
                <a:defRPr/>
              </a:pPr>
              <a:t>5/7/2013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64FFF6-9EC2-437D-9390-1DA0B140EF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FE9E60-7BD0-4B14-9B5B-BFA9883C1A58}" type="datetimeFigureOut">
              <a:rPr lang="en-US"/>
              <a:pPr>
                <a:defRPr/>
              </a:pPr>
              <a:t>5/7/2013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BE78DA-1995-4DFA-B50D-D0729839B8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6"/>
          <p:cNvGrpSpPr>
            <a:grpSpLocks/>
          </p:cNvGrpSpPr>
          <p:nvPr/>
        </p:nvGrpSpPr>
        <p:grpSpPr bwMode="auto">
          <a:xfrm>
            <a:off x="0" y="-7938"/>
            <a:ext cx="12192000" cy="6865938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3" y="-528"/>
              <a:ext cx="1219200" cy="6858528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4738" y="3681168"/>
              <a:ext cx="4764087" cy="3176832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2100" y="-8467"/>
              <a:ext cx="3006725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2788" y="-8467"/>
              <a:ext cx="2589212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863" y="3047706"/>
              <a:ext cx="3259137" cy="3810294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5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188" y="-8467"/>
              <a:ext cx="1290637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9463" y="-8467"/>
              <a:ext cx="1249362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138" y="3589086"/>
              <a:ext cx="1817687" cy="326891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2981"/>
              <a:ext cx="449263" cy="2845019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677863" y="609600"/>
            <a:ext cx="8596312" cy="132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77863" y="2160588"/>
            <a:ext cx="8596312" cy="3881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663" y="6042025"/>
            <a:ext cx="9112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9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3184916F-AC87-4624-98AF-12A694AF0463}" type="datetimeFigureOut">
              <a:rPr lang="en-US"/>
              <a:pPr>
                <a:defRPr/>
              </a:pPr>
              <a:t>5/7/2013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863" y="6042025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9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89963" y="6042025"/>
            <a:ext cx="6842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900">
                <a:solidFill>
                  <a:schemeClr val="accent1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54FC91CD-B967-493C-8FA1-8F4F786EBE3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88" r:id="rId2"/>
    <p:sldLayoutId id="2147483687" r:id="rId3"/>
    <p:sldLayoutId id="2147483686" r:id="rId4"/>
    <p:sldLayoutId id="2147483685" r:id="rId5"/>
    <p:sldLayoutId id="2147483684" r:id="rId6"/>
    <p:sldLayoutId id="2147483683" r:id="rId7"/>
    <p:sldLayoutId id="2147483682" r:id="rId8"/>
    <p:sldLayoutId id="2147483681" r:id="rId9"/>
    <p:sldLayoutId id="2147483680" r:id="rId10"/>
    <p:sldLayoutId id="2147483690" r:id="rId11"/>
    <p:sldLayoutId id="2147483679" r:id="rId12"/>
    <p:sldLayoutId id="2147483691" r:id="rId13"/>
    <p:sldLayoutId id="2147483678" r:id="rId14"/>
    <p:sldLayoutId id="2147483677" r:id="rId15"/>
    <p:sldLayoutId id="2147483676" r:id="rId16"/>
  </p:sldLayoutIdLst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itchFamily="18" charset="2"/>
        <a:buChar char=""/>
        <a:defRPr kern="1200">
          <a:solidFill>
            <a:srgbClr val="404040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itchFamily="18" charset="2"/>
        <a:buChar char=""/>
        <a:defRPr sz="1600" kern="1200">
          <a:solidFill>
            <a:srgbClr val="404040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itchFamily="18" charset="2"/>
        <a:buChar char=""/>
        <a:defRPr sz="1400" kern="1200">
          <a:solidFill>
            <a:srgbClr val="404040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itchFamily="18" charset="2"/>
        <a:buChar char=""/>
        <a:defRPr sz="1200" kern="1200">
          <a:solidFill>
            <a:srgbClr val="404040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itchFamily="18" charset="2"/>
        <a:buChar char=""/>
        <a:defRPr sz="1200" kern="1200">
          <a:solidFill>
            <a:srgbClr val="404040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Layout" Target="../slideLayouts/slideLayout2.xml"/><Relationship Id="rId1" Type="http://schemas.openxmlformats.org/officeDocument/2006/relationships/video" Target="http://www.youtube.com/v/VE91ijBIQio&amp;feature=youtube_gdata_player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79500" y="4360863"/>
            <a:ext cx="9255125" cy="573087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r>
              <a:rPr lang="en-US" sz="3200" dirty="0" smtClean="0"/>
              <a:t>New Technologies for  Education &amp; School</a:t>
            </a:r>
            <a:endParaRPr lang="en-US" sz="3200" dirty="0"/>
          </a:p>
        </p:txBody>
      </p:sp>
      <p:sp>
        <p:nvSpPr>
          <p:cNvPr id="18434" name="TextBox 3"/>
          <p:cNvSpPr txBox="1">
            <a:spLocks noChangeArrowheads="1"/>
          </p:cNvSpPr>
          <p:nvPr/>
        </p:nvSpPr>
        <p:spPr bwMode="auto">
          <a:xfrm>
            <a:off x="811213" y="5162550"/>
            <a:ext cx="7167562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zh-TW">
                <a:latin typeface="Trebuchet MS" pitchFamily="34" charset="0"/>
              </a:rPr>
              <a:t>Simon Wong</a:t>
            </a:r>
          </a:p>
          <a:p>
            <a:r>
              <a:rPr kumimoji="0" lang="en-US" altLang="zh-TW">
                <a:latin typeface="Trebuchet MS" pitchFamily="34" charset="0"/>
              </a:rPr>
              <a:t>Senior Product Manager</a:t>
            </a:r>
          </a:p>
          <a:p>
            <a:r>
              <a:rPr kumimoji="0" lang="en-US" altLang="zh-TW">
                <a:latin typeface="Trebuchet MS" pitchFamily="34" charset="0"/>
              </a:rPr>
              <a:t>SiS International Ltd. – Samsung Commercial Products Distributors</a:t>
            </a:r>
          </a:p>
          <a:p>
            <a:endParaRPr kumimoji="0" lang="en-US" altLang="zh-TW">
              <a:latin typeface="Trebuchet MS" pitchFamily="34" charset="0"/>
            </a:endParaRPr>
          </a:p>
        </p:txBody>
      </p:sp>
      <p:pic>
        <p:nvPicPr>
          <p:cNvPr id="18435" name="Picture 2" descr="http://www.therecycler.com/wp-content/uploads/2013/03/Samsung-Log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35238" y="1700213"/>
            <a:ext cx="5024437" cy="167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6" name="Picture 4" descr="http://www.sisdistribution.com.hk/images/logo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11213" y="6248400"/>
            <a:ext cx="295275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mtClean="0">
                <a:ea typeface="新細明體" charset="-120"/>
              </a:rPr>
              <a:t>When you see Samsung logo…..</a:t>
            </a:r>
          </a:p>
        </p:txBody>
      </p:sp>
      <p:pic>
        <p:nvPicPr>
          <p:cNvPr id="2050" name="Picture 2" descr="http://images.samsung.com/is/image/samsung/hk_UA55F8000AJXZK_001_Front_black?$Download-Source$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4950" y="1555750"/>
            <a:ext cx="3857625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 descr="http://images.samsung.com/is/image/samsung/hk_EV-NX300ZDSTHK_020_body_brown_10029420081443?$Download-Source$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77863" y="4414838"/>
            <a:ext cx="3146425" cy="209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" name="Picture 6" descr="http://images.samsung.com/is/image/samsung/hk_NP900X3C-A01HK_001_Front?$Download-Source$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482013" y="1428750"/>
            <a:ext cx="4048125" cy="269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6" name="Picture 8" descr="http://images.samsung.com/is/image/samsung/hk_WD0704RQQ-XSH_001_Front?$Download-Source$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754813" y="3714750"/>
            <a:ext cx="3143250" cy="314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8" name="Picture 10" descr="http://images.samsung.com/is/image/samsung/hk_GT-I9505ZKATGY_001_Origin_black?$Download-Source$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049713" y="1717675"/>
            <a:ext cx="1500187" cy="2249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60" name="Picture 12" descr="http://images.samsung.com/is/image/samsung/hk_GT-P5100ZWATGY_001_white_white?$Download-Source$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557838" y="1752600"/>
            <a:ext cx="3267075" cy="217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62" name="Picture 14" descr="http://images.samsung.com/is/image/samsung/hk_LH40SFWTGC-XK_005_front?$Download-Source$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643313" y="4278313"/>
            <a:ext cx="3560762" cy="2373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0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mtClean="0">
                <a:ea typeface="新細明體" charset="-120"/>
              </a:rPr>
              <a:t>New trends of education environment</a:t>
            </a:r>
          </a:p>
        </p:txBody>
      </p:sp>
      <p:sp>
        <p:nvSpPr>
          <p:cNvPr id="2048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smtClean="0">
                <a:ea typeface="新細明體" charset="-120"/>
              </a:rPr>
              <a:t>Access to anywhere, anytime learning during and after school hours</a:t>
            </a:r>
          </a:p>
          <a:p>
            <a:pPr eaLnBrk="1" hangingPunct="1"/>
            <a:r>
              <a:rPr lang="en-US" altLang="zh-TW" smtClean="0">
                <a:ea typeface="新細明體" charset="-120"/>
              </a:rPr>
              <a:t>Intra-school and classroom connection and collaboration between students, parents and teachers</a:t>
            </a:r>
          </a:p>
          <a:p>
            <a:pPr eaLnBrk="1" hangingPunct="1"/>
            <a:r>
              <a:rPr lang="en-US" altLang="zh-TW" smtClean="0">
                <a:ea typeface="新細明體" charset="-120"/>
              </a:rPr>
              <a:t>Intuitive and easy-to-use devices for younger learners (mobile, lightweight devices with touch-screen user interfaces)</a:t>
            </a:r>
          </a:p>
          <a:p>
            <a:pPr eaLnBrk="1" hangingPunct="1"/>
            <a:r>
              <a:rPr lang="en-US" altLang="zh-TW" smtClean="0">
                <a:ea typeface="新細明體" charset="-120"/>
              </a:rPr>
              <a:t>Educational applications and digital content such as digital textbooks</a:t>
            </a:r>
          </a:p>
          <a:p>
            <a:pPr eaLnBrk="1" hangingPunct="1"/>
            <a:r>
              <a:rPr lang="en-US" altLang="zh-TW" smtClean="0">
                <a:ea typeface="新細明體" charset="-120"/>
              </a:rPr>
              <a:t>Security solutions that ensure a safe and protected learning environment for students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mtClean="0">
                <a:ea typeface="新細明體" charset="-120"/>
              </a:rPr>
              <a:t>Education spending in it devices</a:t>
            </a:r>
          </a:p>
        </p:txBody>
      </p:sp>
      <p:pic>
        <p:nvPicPr>
          <p:cNvPr id="21506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57438" y="1941513"/>
            <a:ext cx="7005637" cy="468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mtClean="0">
                <a:ea typeface="新細明體" charset="-120"/>
              </a:rPr>
              <a:t>Samsung Smart School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4175" y="1350963"/>
            <a:ext cx="3522663" cy="311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02063" y="3595688"/>
            <a:ext cx="3427412" cy="2859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91200" y="769938"/>
            <a:ext cx="3482975" cy="325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mtClean="0">
                <a:ea typeface="新細明體" charset="-120"/>
              </a:rPr>
              <a:t>Samsung Smart School - Video</a:t>
            </a:r>
          </a:p>
        </p:txBody>
      </p:sp>
      <p:pic>
        <p:nvPicPr>
          <p:cNvPr id="9" name="VE91ijBIQio&amp;feature=youtube_gdata_player"/>
          <p:cNvPicPr>
            <a:picLocks noRot="1" noChangeAspect="1"/>
          </p:cNvPicPr>
          <p:nvPr>
            <a:videoFile r:link="rId1"/>
          </p:nvPr>
        </p:nvPicPr>
        <p:blipFill>
          <a:blip r:embed="rId3"/>
          <a:srcRect t="4407" b="4642"/>
          <a:stretch>
            <a:fillRect/>
          </a:stretch>
        </p:blipFill>
        <p:spPr bwMode="auto">
          <a:xfrm>
            <a:off x="2290763" y="1549400"/>
            <a:ext cx="7616825" cy="5195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6063" y="427038"/>
            <a:ext cx="8745537" cy="521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b="1" smtClean="0">
                <a:ea typeface="新細明體" charset="-120"/>
              </a:rPr>
              <a:t>Samsung GALAXY Enterprise-MDM </a:t>
            </a:r>
            <a:endParaRPr lang="en-US" altLang="zh-TW" smtClean="0">
              <a:ea typeface="新細明體" charset="-120"/>
            </a:endParaRPr>
          </a:p>
        </p:txBody>
      </p:sp>
      <p:pic>
        <p:nvPicPr>
          <p:cNvPr id="25602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69950" y="2209800"/>
            <a:ext cx="4445000" cy="3829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3" name="TextBox 4"/>
          <p:cNvSpPr txBox="1">
            <a:spLocks noChangeArrowheads="1"/>
          </p:cNvSpPr>
          <p:nvPr/>
        </p:nvSpPr>
        <p:spPr bwMode="auto">
          <a:xfrm>
            <a:off x="5314950" y="2468563"/>
            <a:ext cx="6208713" cy="3786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kumimoji="0" lang="en-US" altLang="zh-TW" sz="1600" b="1">
                <a:latin typeface="Trebuchet MS" pitchFamily="34" charset="0"/>
              </a:rPr>
              <a:t>Remote configuration. </a:t>
            </a:r>
            <a:r>
              <a:rPr kumimoji="0" lang="en-US" altLang="zh-TW" sz="1600">
                <a:latin typeface="Trebuchet MS" pitchFamily="34" charset="0"/>
              </a:rPr>
              <a:t>Over-the-air secure configuration distribution of Exchange ActiveSync, Cisco AnyConnect, IMAP and POP3 email, Wi-Fi, Access Point Name (APN), Web proxy and other settings. </a:t>
            </a:r>
          </a:p>
          <a:p>
            <a:pPr marL="285750" indent="-285750">
              <a:buFont typeface="Arial" charset="0"/>
              <a:buChar char="•"/>
            </a:pPr>
            <a:r>
              <a:rPr kumimoji="0" lang="en-US" altLang="zh-TW" sz="1600" b="1">
                <a:latin typeface="Trebuchet MS" pitchFamily="34" charset="0"/>
              </a:rPr>
              <a:t>Inventory monitoring. </a:t>
            </a:r>
            <a:r>
              <a:rPr kumimoji="0" lang="en-US" altLang="zh-TW" sz="1600">
                <a:latin typeface="Trebuchet MS" pitchFamily="34" charset="0"/>
              </a:rPr>
              <a:t>Visibility into details about the device, such as total memory usage, installed application list and OS version. </a:t>
            </a:r>
          </a:p>
          <a:p>
            <a:pPr marL="285750" indent="-285750">
              <a:buFont typeface="Arial" charset="0"/>
              <a:buChar char="•"/>
            </a:pPr>
            <a:r>
              <a:rPr kumimoji="0" lang="en-US" altLang="zh-TW" sz="1600" b="1">
                <a:latin typeface="Trebuchet MS" pitchFamily="34" charset="0"/>
              </a:rPr>
              <a:t>Application management. </a:t>
            </a:r>
            <a:r>
              <a:rPr kumimoji="0" lang="en-US" altLang="zh-TW" sz="1600">
                <a:latin typeface="Trebuchet MS" pitchFamily="34" charset="0"/>
              </a:rPr>
              <a:t>Ability to install and remove apps, disable and enable apps and enforce IT policy about which applications must be deployed (“whitelisting”) and which should be blocked (“blacklisting”). </a:t>
            </a:r>
          </a:p>
          <a:p>
            <a:pPr marL="285750" indent="-285750">
              <a:buFont typeface="Arial" charset="0"/>
              <a:buChar char="•"/>
            </a:pPr>
            <a:r>
              <a:rPr kumimoji="0" lang="en-US" altLang="zh-TW" sz="1600" b="1">
                <a:latin typeface="Trebuchet MS" pitchFamily="34" charset="0"/>
              </a:rPr>
              <a:t>Kiosk mode. </a:t>
            </a:r>
            <a:r>
              <a:rPr kumimoji="0" lang="en-US" altLang="zh-TW" sz="1600">
                <a:latin typeface="Trebuchet MS" pitchFamily="34" charset="0"/>
              </a:rPr>
              <a:t>Ability to simplify the user interface by presenting only the required applications, disabling hardware keys such as “power off” and removing the notification bar. 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b="1" smtClean="0">
                <a:ea typeface="新細明體" charset="-120"/>
              </a:rPr>
              <a:t>Samsung GALAXY Enterprise-VPN</a:t>
            </a:r>
            <a:endParaRPr lang="en-US" altLang="zh-TW" smtClean="0">
              <a:ea typeface="新細明體" charset="-120"/>
            </a:endParaRPr>
          </a:p>
        </p:txBody>
      </p:sp>
      <p:pic>
        <p:nvPicPr>
          <p:cNvPr id="26626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7700" y="2093913"/>
            <a:ext cx="6994525" cy="261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7" name="Picture 4"/>
          <p:cNvPicPr>
            <a:picLocks noChangeAspect="1"/>
          </p:cNvPicPr>
          <p:nvPr/>
        </p:nvPicPr>
        <p:blipFill>
          <a:blip r:embed="rId3"/>
          <a:srcRect t="9361"/>
          <a:stretch>
            <a:fillRect/>
          </a:stretch>
        </p:blipFill>
        <p:spPr bwMode="auto">
          <a:xfrm>
            <a:off x="647700" y="4610100"/>
            <a:ext cx="5597525" cy="206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8" name="TextBox 5"/>
          <p:cNvSpPr txBox="1">
            <a:spLocks noChangeArrowheads="1"/>
          </p:cNvSpPr>
          <p:nvPr/>
        </p:nvSpPr>
        <p:spPr bwMode="auto">
          <a:xfrm>
            <a:off x="7743825" y="2254250"/>
            <a:ext cx="3590925" cy="147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zh-TW">
                <a:latin typeface="Trebuchet MS" pitchFamily="34" charset="0"/>
              </a:rPr>
              <a:t>secure path to corporate resources from their device:</a:t>
            </a:r>
          </a:p>
          <a:p>
            <a:r>
              <a:rPr kumimoji="0" lang="en-US" altLang="zh-TW">
                <a:latin typeface="Trebuchet MS" pitchFamily="34" charset="0"/>
              </a:rPr>
              <a:t>• Corporate intranet and email</a:t>
            </a:r>
          </a:p>
          <a:p>
            <a:r>
              <a:rPr kumimoji="0" lang="en-US" altLang="zh-TW">
                <a:latin typeface="Trebuchet MS" pitchFamily="34" charset="0"/>
              </a:rPr>
              <a:t>• Network resources</a:t>
            </a:r>
          </a:p>
          <a:p>
            <a:r>
              <a:rPr kumimoji="0" lang="en-US" altLang="zh-TW">
                <a:latin typeface="Trebuchet MS" pitchFamily="34" charset="0"/>
              </a:rPr>
              <a:t>• Software applications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mtClean="0">
                <a:ea typeface="新細明體" charset="-120"/>
              </a:rPr>
              <a:t>Galaxy Note 10.1</a:t>
            </a:r>
          </a:p>
        </p:txBody>
      </p:sp>
      <p:pic>
        <p:nvPicPr>
          <p:cNvPr id="27650" name="Picture 2" descr="http://images.samsung.com/is/image/samsung/hk-en_GT-N8000ZWATGY_001_front_gray?$Download-Source$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9775" y="2339975"/>
            <a:ext cx="5145088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1" name="TextBox 4"/>
          <p:cNvSpPr txBox="1">
            <a:spLocks noChangeArrowheads="1"/>
          </p:cNvSpPr>
          <p:nvPr/>
        </p:nvSpPr>
        <p:spPr bwMode="auto">
          <a:xfrm>
            <a:off x="5808663" y="1533525"/>
            <a:ext cx="6157912" cy="532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zh-TW" sz="1400">
                <a:latin typeface="Trebuchet MS" pitchFamily="34" charset="0"/>
              </a:rPr>
              <a:t>Display</a:t>
            </a:r>
          </a:p>
          <a:p>
            <a:pPr marL="742950" lvl="1" indent="-285750">
              <a:buFont typeface="Arial" charset="0"/>
              <a:buChar char="•"/>
            </a:pPr>
            <a:r>
              <a:rPr kumimoji="0" lang="en-US" altLang="zh-TW" sz="1400">
                <a:latin typeface="Trebuchet MS" pitchFamily="34" charset="0"/>
              </a:rPr>
              <a:t>Technology: 16M color PLS Full Touch Display</a:t>
            </a:r>
          </a:p>
          <a:p>
            <a:pPr marL="742950" lvl="1" indent="-285750">
              <a:buFont typeface="Arial" charset="0"/>
              <a:buChar char="•"/>
            </a:pPr>
            <a:r>
              <a:rPr kumimoji="0" lang="en-US" altLang="zh-TW" sz="1400">
                <a:latin typeface="Trebuchet MS" pitchFamily="34" charset="0"/>
              </a:rPr>
              <a:t>Resolution: 1280 x 800pixel</a:t>
            </a:r>
          </a:p>
          <a:p>
            <a:pPr marL="742950" lvl="1" indent="-285750">
              <a:buFont typeface="Arial" charset="0"/>
              <a:buChar char="•"/>
            </a:pPr>
            <a:r>
              <a:rPr kumimoji="0" lang="en-US" altLang="zh-TW" sz="1400">
                <a:latin typeface="Trebuchet MS" pitchFamily="34" charset="0"/>
              </a:rPr>
              <a:t>Size: 10.1"</a:t>
            </a:r>
          </a:p>
          <a:p>
            <a:r>
              <a:rPr kumimoji="0" lang="en-US" altLang="zh-TW" sz="1400">
                <a:latin typeface="Trebuchet MS" pitchFamily="34" charset="0"/>
              </a:rPr>
              <a:t>Memory</a:t>
            </a:r>
          </a:p>
          <a:p>
            <a:pPr marL="742950" lvl="1" indent="-285750">
              <a:buFont typeface="Arial" charset="0"/>
              <a:buChar char="•"/>
            </a:pPr>
            <a:r>
              <a:rPr kumimoji="0" lang="en-US" altLang="zh-TW" sz="1400">
                <a:latin typeface="Trebuchet MS" pitchFamily="34" charset="0"/>
              </a:rPr>
              <a:t>User Memory: 16GB (RAM: 2GB)</a:t>
            </a:r>
          </a:p>
          <a:p>
            <a:pPr marL="742950" lvl="1" indent="-285750">
              <a:buFont typeface="Arial" charset="0"/>
              <a:buChar char="•"/>
            </a:pPr>
            <a:r>
              <a:rPr kumimoji="0" lang="en-US" altLang="zh-TW" sz="1400">
                <a:latin typeface="Trebuchet MS" pitchFamily="34" charset="0"/>
              </a:rPr>
              <a:t>External Memory: microSD, up to 64GB</a:t>
            </a:r>
          </a:p>
          <a:p>
            <a:r>
              <a:rPr kumimoji="0" lang="en-US" altLang="zh-TW" sz="1400">
                <a:latin typeface="Trebuchet MS" pitchFamily="34" charset="0"/>
              </a:rPr>
              <a:t>Input Method</a:t>
            </a:r>
          </a:p>
          <a:p>
            <a:pPr marL="742950" lvl="1" indent="-285750">
              <a:buFont typeface="Arial" charset="0"/>
              <a:buChar char="•"/>
            </a:pPr>
            <a:r>
              <a:rPr kumimoji="0" lang="en-US" altLang="zh-TW" sz="1400">
                <a:latin typeface="Trebuchet MS" pitchFamily="34" charset="0"/>
              </a:rPr>
              <a:t>Hand Writing Recognition (English, Traditional, Simplified Chinese, number and symbol)</a:t>
            </a:r>
          </a:p>
          <a:p>
            <a:r>
              <a:rPr kumimoji="0" lang="en-US" altLang="zh-TW" sz="1400">
                <a:latin typeface="Trebuchet MS" pitchFamily="34" charset="0"/>
              </a:rPr>
              <a:t>Processor</a:t>
            </a:r>
          </a:p>
          <a:p>
            <a:pPr marL="742950" lvl="1" indent="-285750">
              <a:buFont typeface="Arial" charset="0"/>
              <a:buChar char="•"/>
            </a:pPr>
            <a:r>
              <a:rPr kumimoji="0" lang="en-US" altLang="zh-TW" sz="1400">
                <a:latin typeface="Trebuchet MS" pitchFamily="34" charset="0"/>
              </a:rPr>
              <a:t>1.4GHz Quad Core Processor</a:t>
            </a:r>
          </a:p>
          <a:p>
            <a:r>
              <a:rPr kumimoji="0" lang="en-US" altLang="zh-TW" sz="1400">
                <a:latin typeface="Trebuchet MS" pitchFamily="34" charset="0"/>
              </a:rPr>
              <a:t>Battery</a:t>
            </a:r>
          </a:p>
          <a:p>
            <a:pPr marL="742950" lvl="1" indent="-285750">
              <a:buFont typeface="Arial" charset="0"/>
              <a:buChar char="•"/>
            </a:pPr>
            <a:r>
              <a:rPr kumimoji="0" lang="en-US" altLang="zh-TW" sz="1400">
                <a:latin typeface="Trebuchet MS" pitchFamily="34" charset="0"/>
              </a:rPr>
              <a:t>Capacity: 7,000 mAh</a:t>
            </a:r>
          </a:p>
          <a:p>
            <a:r>
              <a:rPr kumimoji="0" lang="en-US" altLang="zh-TW" sz="1400">
                <a:latin typeface="Trebuchet MS" pitchFamily="34" charset="0"/>
              </a:rPr>
              <a:t>Smart Featureˇ</a:t>
            </a:r>
          </a:p>
          <a:p>
            <a:pPr marL="742950" lvl="1" indent="-285750">
              <a:buFont typeface="Arial" charset="0"/>
              <a:buChar char="•"/>
            </a:pPr>
            <a:r>
              <a:rPr kumimoji="0" lang="en-US" altLang="zh-TW" sz="1400">
                <a:latin typeface="Trebuchet MS" pitchFamily="34" charset="0"/>
              </a:rPr>
              <a:t>S Pen main feature:</a:t>
            </a:r>
            <a:br>
              <a:rPr kumimoji="0" lang="en-US" altLang="zh-TW" sz="1400">
                <a:latin typeface="Trebuchet MS" pitchFamily="34" charset="0"/>
              </a:rPr>
            </a:br>
            <a:r>
              <a:rPr kumimoji="0" lang="en-US" altLang="zh-TW" sz="1400">
                <a:latin typeface="Trebuchet MS" pitchFamily="34" charset="0"/>
              </a:rPr>
              <a:t>- Video &amp; Image Screen Capture</a:t>
            </a:r>
            <a:br>
              <a:rPr kumimoji="0" lang="en-US" altLang="zh-TW" sz="1400">
                <a:latin typeface="Trebuchet MS" pitchFamily="34" charset="0"/>
              </a:rPr>
            </a:br>
            <a:r>
              <a:rPr kumimoji="0" lang="en-US" altLang="zh-TW" sz="1400">
                <a:latin typeface="Trebuchet MS" pitchFamily="34" charset="0"/>
              </a:rPr>
              <a:t>- Cut &amp; Paste</a:t>
            </a:r>
            <a:br>
              <a:rPr kumimoji="0" lang="en-US" altLang="zh-TW" sz="1400">
                <a:latin typeface="Trebuchet MS" pitchFamily="34" charset="0"/>
              </a:rPr>
            </a:br>
            <a:r>
              <a:rPr kumimoji="0" lang="en-US" altLang="zh-TW" sz="1400">
                <a:latin typeface="Trebuchet MS" pitchFamily="34" charset="0"/>
              </a:rPr>
              <a:t>- Precise Writing &amp; Drawing</a:t>
            </a:r>
            <a:br>
              <a:rPr kumimoji="0" lang="en-US" altLang="zh-TW" sz="1400">
                <a:latin typeface="Trebuchet MS" pitchFamily="34" charset="0"/>
              </a:rPr>
            </a:br>
            <a:r>
              <a:rPr kumimoji="0" lang="en-US" altLang="zh-TW" sz="1400">
                <a:latin typeface="Trebuchet MS" pitchFamily="34" charset="0"/>
              </a:rPr>
              <a:t>- Handwriting to Text</a:t>
            </a:r>
            <a:br>
              <a:rPr kumimoji="0" lang="en-US" altLang="zh-TW" sz="1400">
                <a:latin typeface="Trebuchet MS" pitchFamily="34" charset="0"/>
              </a:rPr>
            </a:br>
            <a:r>
              <a:rPr kumimoji="0" lang="en-US" altLang="zh-TW" sz="1400">
                <a:latin typeface="Trebuchet MS" pitchFamily="34" charset="0"/>
              </a:rPr>
              <a:t>- Pen &amp; Text Settings</a:t>
            </a:r>
            <a:br>
              <a:rPr kumimoji="0" lang="en-US" altLang="zh-TW" sz="1400">
                <a:latin typeface="Trebuchet MS" pitchFamily="34" charset="0"/>
              </a:rPr>
            </a:br>
            <a:r>
              <a:rPr kumimoji="0" lang="en-US" altLang="zh-TW" sz="1400">
                <a:latin typeface="Trebuchet MS" pitchFamily="34" charset="0"/>
              </a:rPr>
              <a:t>- Wrist Touch (for S Note)</a:t>
            </a:r>
          </a:p>
          <a:p>
            <a:pPr marL="742950" lvl="1" indent="-285750">
              <a:buFont typeface="Arial" charset="0"/>
              <a:buChar char="•"/>
            </a:pPr>
            <a:r>
              <a:rPr kumimoji="0" lang="en-US" altLang="zh-TW" sz="1400">
                <a:latin typeface="Trebuchet MS" pitchFamily="34" charset="0"/>
              </a:rPr>
              <a:t>Adobe® Photoshop® PS Touch</a:t>
            </a:r>
          </a:p>
          <a:p>
            <a:endParaRPr kumimoji="0" lang="en-US" altLang="zh-TW">
              <a:latin typeface="Trebuchet MS" pitchFamily="34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mtClean="0">
                <a:ea typeface="新細明體" charset="-120"/>
              </a:rPr>
              <a:t>Smart PC</a:t>
            </a:r>
          </a:p>
        </p:txBody>
      </p:sp>
      <p:pic>
        <p:nvPicPr>
          <p:cNvPr id="28674" name="Picture 2" descr="http://blog.tmcnet.com/blog/rich-tehrani/uploads/samsung-XE700T1C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9100" y="1611313"/>
            <a:ext cx="5494338" cy="3536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5" name="TextBox 3"/>
          <p:cNvSpPr txBox="1">
            <a:spLocks noChangeArrowheads="1"/>
          </p:cNvSpPr>
          <p:nvPr/>
        </p:nvSpPr>
        <p:spPr bwMode="auto">
          <a:xfrm>
            <a:off x="6015038" y="1725613"/>
            <a:ext cx="5568950" cy="409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zh-TW" sz="1400">
                <a:latin typeface="Trebuchet MS" pitchFamily="34" charset="0"/>
              </a:rPr>
              <a:t>Operation System</a:t>
            </a:r>
          </a:p>
          <a:p>
            <a:pPr marL="742950" lvl="1" indent="-285750">
              <a:buFont typeface="Arial" charset="0"/>
              <a:buChar char="•"/>
            </a:pPr>
            <a:r>
              <a:rPr kumimoji="0" lang="en-US" altLang="zh-TW" sz="1400">
                <a:latin typeface="Trebuchet MS" pitchFamily="34" charset="0"/>
              </a:rPr>
              <a:t>Windows 8 Pro (64-bit)</a:t>
            </a:r>
          </a:p>
          <a:p>
            <a:r>
              <a:rPr kumimoji="0" lang="en-US" altLang="zh-TW" sz="1400">
                <a:latin typeface="Trebuchet MS" pitchFamily="34" charset="0"/>
              </a:rPr>
              <a:t>Processor / Chipset</a:t>
            </a:r>
          </a:p>
          <a:p>
            <a:pPr marL="742950" lvl="1" indent="-285750">
              <a:buFont typeface="Arial" charset="0"/>
              <a:buChar char="•"/>
            </a:pPr>
            <a:r>
              <a:rPr kumimoji="0" lang="en-US" altLang="zh-TW" sz="1400">
                <a:latin typeface="Trebuchet MS" pitchFamily="34" charset="0"/>
              </a:rPr>
              <a:t>Intel® Celeron 847 / Core i5 Processor 3317U (1.70 GHz, 3 MB L3 Cache)</a:t>
            </a:r>
          </a:p>
          <a:p>
            <a:r>
              <a:rPr kumimoji="0" lang="en-US" altLang="zh-TW" sz="1400">
                <a:latin typeface="Trebuchet MS" pitchFamily="34" charset="0"/>
              </a:rPr>
              <a:t>Ram</a:t>
            </a:r>
          </a:p>
          <a:p>
            <a:pPr marL="742950" lvl="1" indent="-285750">
              <a:buFont typeface="Arial" charset="0"/>
              <a:buChar char="•"/>
            </a:pPr>
            <a:r>
              <a:rPr kumimoji="0" lang="en-US" altLang="zh-TW" sz="1400">
                <a:latin typeface="Trebuchet MS" pitchFamily="34" charset="0"/>
              </a:rPr>
              <a:t>2GB / 4GB</a:t>
            </a:r>
          </a:p>
          <a:p>
            <a:r>
              <a:rPr kumimoji="0" lang="en-US" altLang="zh-TW" sz="1400">
                <a:latin typeface="Trebuchet MS" pitchFamily="34" charset="0"/>
              </a:rPr>
              <a:t>Display</a:t>
            </a:r>
          </a:p>
          <a:p>
            <a:pPr marL="742950" lvl="1" indent="-285750">
              <a:buFont typeface="Arial" charset="0"/>
              <a:buChar char="•"/>
            </a:pPr>
            <a:r>
              <a:rPr kumimoji="0" lang="en-US" altLang="zh-TW" sz="1400">
                <a:latin typeface="Trebuchet MS" pitchFamily="34" charset="0"/>
              </a:rPr>
              <a:t>11.6" FHD LED Display (1920 x 1080)</a:t>
            </a:r>
          </a:p>
          <a:p>
            <a:r>
              <a:rPr kumimoji="0" lang="en-US" altLang="zh-TW" sz="1400">
                <a:latin typeface="Trebuchet MS" pitchFamily="34" charset="0"/>
              </a:rPr>
              <a:t>Hard Drive</a:t>
            </a:r>
          </a:p>
          <a:p>
            <a:pPr marL="742950" lvl="1" indent="-285750">
              <a:buFont typeface="Arial" charset="0"/>
              <a:buChar char="•"/>
            </a:pPr>
            <a:r>
              <a:rPr kumimoji="0" lang="en-US" altLang="zh-TW" sz="1400">
                <a:latin typeface="Trebuchet MS" pitchFamily="34" charset="0"/>
              </a:rPr>
              <a:t>128GB Solid state Drive</a:t>
            </a:r>
          </a:p>
          <a:p>
            <a:r>
              <a:rPr kumimoji="0" lang="en-US" altLang="zh-TW" sz="1400">
                <a:latin typeface="Trebuchet MS" pitchFamily="34" charset="0"/>
              </a:rPr>
              <a:t>Special Features</a:t>
            </a:r>
          </a:p>
          <a:p>
            <a:pPr marL="742950" lvl="1" indent="-285750">
              <a:buFont typeface="Arial" charset="0"/>
              <a:buChar char="•"/>
            </a:pPr>
            <a:r>
              <a:rPr kumimoji="0" lang="en-US" altLang="zh-TW" sz="1400">
                <a:latin typeface="Trebuchet MS" pitchFamily="34" charset="0"/>
              </a:rPr>
              <a:t>10-finger Multi-touch Capability</a:t>
            </a:r>
          </a:p>
          <a:p>
            <a:pPr marL="742950" lvl="1" indent="-285750">
              <a:buFont typeface="Arial" charset="0"/>
              <a:buChar char="•"/>
            </a:pPr>
            <a:r>
              <a:rPr kumimoji="0" lang="en-US" altLang="zh-TW" sz="1400">
                <a:latin typeface="Trebuchet MS" pitchFamily="34" charset="0"/>
              </a:rPr>
              <a:t>Precision S Pen, 1024 level pressure sensitivity</a:t>
            </a:r>
          </a:p>
          <a:p>
            <a:pPr marL="742950" lvl="1" indent="-285750">
              <a:buFont typeface="Arial" charset="0"/>
              <a:buChar char="•"/>
            </a:pPr>
            <a:r>
              <a:rPr kumimoji="0" lang="en-US" altLang="zh-TW" sz="1400">
                <a:latin typeface="Trebuchet MS" pitchFamily="34" charset="0"/>
              </a:rPr>
              <a:t>2.0 megapixel Webcam (front), 5.0 megapixel Webcam with Flash (rear)</a:t>
            </a:r>
          </a:p>
          <a:p>
            <a:endParaRPr kumimoji="0" lang="en-US" altLang="zh-TW">
              <a:latin typeface="Trebuchet MS" pitchFamily="34" charset="0"/>
            </a:endParaRPr>
          </a:p>
          <a:p>
            <a:endParaRPr kumimoji="0" lang="en-US" altLang="zh-TW">
              <a:latin typeface="Trebuchet MS" pitchFamily="34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130</TotalTime>
  <Words>358</Words>
  <Application>Microsoft Office PowerPoint</Application>
  <PresentationFormat>Custom</PresentationFormat>
  <Paragraphs>56</Paragraphs>
  <Slides>11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Design Template</vt:lpstr>
      </vt:variant>
      <vt:variant>
        <vt:i4>4</vt:i4>
      </vt:variant>
      <vt:variant>
        <vt:lpstr>Slide Titles</vt:lpstr>
      </vt:variant>
      <vt:variant>
        <vt:i4>11</vt:i4>
      </vt:variant>
    </vt:vector>
  </HeadingPairs>
  <TitlesOfParts>
    <vt:vector size="20" baseType="lpstr">
      <vt:lpstr>Arial</vt:lpstr>
      <vt:lpstr>新細明體</vt:lpstr>
      <vt:lpstr>Trebuchet MS</vt:lpstr>
      <vt:lpstr>Wingdings 3</vt:lpstr>
      <vt:lpstr>Calibri</vt:lpstr>
      <vt:lpstr>Facet</vt:lpstr>
      <vt:lpstr>Facet</vt:lpstr>
      <vt:lpstr>Facet</vt:lpstr>
      <vt:lpstr>Facet</vt:lpstr>
      <vt:lpstr>Slide 1</vt:lpstr>
      <vt:lpstr>When you see Samsung logo…..</vt:lpstr>
      <vt:lpstr>New trends of education environment</vt:lpstr>
      <vt:lpstr>Education spending in it devices</vt:lpstr>
      <vt:lpstr>Samsung Smart School</vt:lpstr>
      <vt:lpstr>Samsung Smart School - Video</vt:lpstr>
      <vt:lpstr>Slide 7</vt:lpstr>
      <vt:lpstr>Samsung GALAXY Enterprise-MDM </vt:lpstr>
      <vt:lpstr>Samsung GALAXY Enterprise-VPN</vt:lpstr>
      <vt:lpstr>Galaxy Note 10.1</vt:lpstr>
      <vt:lpstr>Smart PC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Simon Wong</dc:creator>
  <cp:lastModifiedBy>Daniel Hui</cp:lastModifiedBy>
  <cp:revision>25</cp:revision>
  <dcterms:created xsi:type="dcterms:W3CDTF">2013-05-03T12:19:20Z</dcterms:created>
  <dcterms:modified xsi:type="dcterms:W3CDTF">2013-05-07T05:03:04Z</dcterms:modified>
</cp:coreProperties>
</file>